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37"/>
  </p:notesMasterIdLst>
  <p:sldIdLst>
    <p:sldId id="292" r:id="rId3"/>
    <p:sldId id="627" r:id="rId4"/>
    <p:sldId id="628" r:id="rId5"/>
    <p:sldId id="653" r:id="rId6"/>
    <p:sldId id="581" r:id="rId7"/>
    <p:sldId id="629" r:id="rId8"/>
    <p:sldId id="529" r:id="rId9"/>
    <p:sldId id="385" r:id="rId10"/>
    <p:sldId id="639" r:id="rId11"/>
    <p:sldId id="697" r:id="rId12"/>
    <p:sldId id="698" r:id="rId13"/>
    <p:sldId id="686" r:id="rId14"/>
    <p:sldId id="695" r:id="rId15"/>
    <p:sldId id="696" r:id="rId16"/>
    <p:sldId id="685" r:id="rId17"/>
    <p:sldId id="641" r:id="rId18"/>
    <p:sldId id="642" r:id="rId19"/>
    <p:sldId id="643" r:id="rId20"/>
    <p:sldId id="644" r:id="rId21"/>
    <p:sldId id="702" r:id="rId22"/>
    <p:sldId id="703" r:id="rId23"/>
    <p:sldId id="699" r:id="rId24"/>
    <p:sldId id="700" r:id="rId25"/>
    <p:sldId id="705" r:id="rId26"/>
    <p:sldId id="706" r:id="rId27"/>
    <p:sldId id="707" r:id="rId28"/>
    <p:sldId id="708" r:id="rId29"/>
    <p:sldId id="704" r:id="rId30"/>
    <p:sldId id="701" r:id="rId31"/>
    <p:sldId id="709" r:id="rId32"/>
    <p:sldId id="710" r:id="rId33"/>
    <p:sldId id="711" r:id="rId34"/>
    <p:sldId id="712" r:id="rId35"/>
    <p:sldId id="280" r:id="rId36"/>
  </p:sldIdLst>
  <p:sldSz cx="18288000" cy="10287000"/>
  <p:notesSz cx="10287000" cy="18288000"/>
  <p:embeddedFontLs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Corbel" panose="020B0503020204020204" pitchFamily="34" charset="0"/>
      <p:regular r:id="rId42"/>
      <p:bold r:id="rId43"/>
      <p:italic r:id="rId44"/>
      <p:boldItalic r:id="rId45"/>
    </p:embeddedFont>
    <p:embeddedFont>
      <p:font typeface="Inter" panose="02000503000000020004" pitchFamily="2" charset="0"/>
      <p:regular r:id="rId46"/>
      <p:bold r:id="rId47"/>
    </p:embeddedFont>
    <p:embeddedFont>
      <p:font typeface="Roboto" panose="02000000000000000000" pitchFamily="2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3" roundtripDataSignature="AMtx7mhK8T1ZguApBW0yY4mntykPqcGl0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C"/>
    <a:srgbClr val="FF0000"/>
    <a:srgbClr val="F4841D"/>
    <a:srgbClr val="DAE3F3"/>
    <a:srgbClr val="F59A1C"/>
    <a:srgbClr val="F7AD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5540BF-FA6E-423F-95E4-F0E17416F813}">
  <a:tblStyle styleId="{445540BF-FA6E-423F-95E4-F0E17416F813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4E6"/>
          </a:solidFill>
        </a:fill>
      </a:tcStyle>
    </a:wholeTbl>
    <a:band1H>
      <a:tcTxStyle/>
      <a:tcStyle>
        <a:tcBdr/>
        <a:fill>
          <a:solidFill>
            <a:srgbClr val="FFE8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E8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875"/>
    <p:restoredTop sz="94664"/>
  </p:normalViewPr>
  <p:slideViewPr>
    <p:cSldViewPr snapToGrid="0" snapToObjects="1">
      <p:cViewPr varScale="1">
        <p:scale>
          <a:sx n="98" d="100"/>
          <a:sy n="98" d="100"/>
        </p:scale>
        <p:origin x="8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2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84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87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7.fntdata"/><Relationship Id="rId86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8" Type="http://schemas.openxmlformats.org/officeDocument/2006/relationships/slide" Target="slides/slide6.xml"/><Relationship Id="rId51" Type="http://schemas.openxmlformats.org/officeDocument/2006/relationships/font" Target="fonts/font14.fntdata"/><Relationship Id="rId85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0" Type="http://schemas.openxmlformats.org/officeDocument/2006/relationships/slide" Target="slides/slide18.xml"/><Relationship Id="rId41" Type="http://schemas.openxmlformats.org/officeDocument/2006/relationships/font" Target="fonts/font4.fntdata"/><Relationship Id="rId83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2.fntdata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714825" y="1371600"/>
            <a:ext cx="6858325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28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601603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30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145274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826373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4" name="Google Shape;324;p1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1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9" name="Google Shape;119;p1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82884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450575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147764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356387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78627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3985832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7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2/21/25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672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Ваш макет 1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1001100" y="661448"/>
            <a:ext cx="17041200" cy="21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498247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Слайд с кодом 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/>
          </p:nvPr>
        </p:nvSpPr>
        <p:spPr>
          <a:xfrm>
            <a:off x="1001100" y="661448"/>
            <a:ext cx="17041200" cy="21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subTitle" idx="1"/>
          </p:nvPr>
        </p:nvSpPr>
        <p:spPr>
          <a:xfrm>
            <a:off x="1509450" y="3032892"/>
            <a:ext cx="16452600" cy="69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2200">
                <a:latin typeface="Courier New"/>
                <a:ea typeface="Courier New"/>
                <a:cs typeface="Courier New"/>
                <a:sym typeface="Courier New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34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34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34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34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34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34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34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3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119002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8844-6DE3-A642-BFB3-F078F62D7D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67DD76-96F5-D34D-A0C4-BA4EC8DF92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28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BA9F6-251E-364C-A293-8CBFA48E18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2/21/25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C95DD-98FF-784C-A706-6D3212E7A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44F71-A0C1-5440-879D-3960FF875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8592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30C6-D857-D141-8E3F-92BA6812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B58F7-932C-2343-96B4-1D2CD273A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8F6B0-CF85-5E4E-A169-01F88FFFFD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2/21/25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32956-30D8-2B44-888D-5A85B7072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14F47-EC58-FD41-BC60-89D831473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485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D9D27-7121-8A4E-9A42-9A4892EC3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8313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63D88-14FB-FE4F-A9AA-3913D4AB8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494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24FE4-21D9-534D-8283-8F7A321EAE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2/21/25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C2C2C-6A43-EA47-A633-9665C705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B43D0-DA90-0440-A494-6524C07C1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206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F32BD-A73F-1F4C-BF6A-D84CA07C5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6FFD3-7CAB-3E41-9B7A-07CAAFD6E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B3E55-CF24-8E4C-B841-5212D8B8A1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8D940-E054-D345-AB26-6333BC26FC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2/21/25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E940B-90A0-E345-B19B-9A4F23FBE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53932-6BC1-5B4E-817F-F81A82C05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355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B8383-0C8C-864D-BBA2-E0C311E9D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431D3-8C8D-794F-85BB-C47838AF5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FB2E71-234C-6F44-9A0F-C50208CB6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FE93A6-BFA9-9846-A117-67BE34023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F03BE5-1F66-9B45-B1F4-058D9F4E5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3AFF5B-2C72-3F41-96C4-D0D978BE78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2/21/25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4A1276-5059-0944-ABE0-96F12630D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2914A6-D01E-5C4C-AFE5-301D5B94D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6424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4783F-AEFA-CF48-9065-71C3CA1FB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0C2BC2-358B-FF46-9B3B-B8C7F761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2/21/25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64777F-7C87-F546-BD2F-33729C68D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A4035-59D8-C74C-9572-9EFFEC37E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227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2/21/25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69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7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63892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8C076-23D2-C34B-9A09-E50FBA09F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D3319-31C3-A243-9862-7C11FB746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0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75F747-38A1-C543-A5CB-9EE9CF0BC0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EECC8-D231-3A48-BF82-261D841365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2/21/25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8176C-AC5D-C544-BD8A-F17945656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F1F09-5158-6741-B6D6-BE3337AE8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688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21A46-8B53-374F-B703-0C3E17F4E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880D78-E7ED-CC4E-9B99-D51E8F9AA2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04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5AF83-E66E-6045-AF69-50691D97EA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0CC424-0263-754F-9655-A43F693C43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2/21/25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D44414-40BA-7D42-B8E1-C30F9FE3F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75D3E6-22E8-F245-9843-81145633E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511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77C06-DA5C-6A44-9E0A-005772435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C7E9C1-9547-2745-AB3C-8CDEE6C41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4DFC5-44A9-3041-AAEF-151F5B7814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2/21/25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D94CAD-EF6D-B640-BBD3-6B30E24C6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AEE4A-6347-A147-8BD6-F010552FF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9784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8A54A4-2571-754B-A121-0447CA9F0B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8E194E-1314-F64B-9826-D65ECA812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BE17B-D853-134F-8529-60C5981B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2/21/25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8BC1C-BD5B-1748-A5DE-178125456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CF8A1-A68E-E343-AD9C-43E6CDF86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22078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3985832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7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18655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Ваш макет 1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1001100" y="661448"/>
            <a:ext cx="17041200" cy="21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78119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3985832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3215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8282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139911-9F02-054D-BA87-5F10BED1B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3702284" cy="1989137"/>
          </a:xfrm>
          <a:prstGeom prst="rect">
            <a:avLst/>
          </a:prstGeom>
        </p:spPr>
        <p:txBody>
          <a:bodyPr/>
          <a:lstStyle>
            <a:lvl1pPr>
              <a:defRPr sz="6400" b="1">
                <a:latin typeface="Corbel" panose="020B050302020402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38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Заголовок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1001100" y="661448"/>
            <a:ext cx="17041200" cy="21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773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Разделительный слайд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29" name="Google Shape;2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1302850" y="792788"/>
            <a:ext cx="15412200" cy="8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9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0603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001100" y="661448"/>
            <a:ext cx="17041200" cy="21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1001100" y="2852938"/>
            <a:ext cx="17041200" cy="68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914400" lvl="0" indent="-6477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500"/>
              <a:buChar char="●"/>
              <a:defRPr sz="3000"/>
            </a:lvl1pPr>
            <a:lvl2pPr marL="1828800" lvl="1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600"/>
            </a:lvl2pPr>
            <a:lvl3pPr marL="2743200" lvl="2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600"/>
            </a:lvl3pPr>
            <a:lvl4pPr marL="3657600" lvl="3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600"/>
            </a:lvl4pPr>
            <a:lvl5pPr marL="4572000" lvl="4" indent="-6223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2600"/>
            </a:lvl5pPr>
            <a:lvl6pPr marL="5486400" lvl="5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600"/>
            </a:lvl6pPr>
            <a:lvl7pPr marL="6400800" lvl="6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600"/>
            </a:lvl7pPr>
            <a:lvl8pPr marL="7315200" lvl="7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600"/>
            </a:lvl8pPr>
            <a:lvl9pPr marL="8229600" lvl="8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6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algn="r"/>
            <a:fld id="{00000000-1234-1234-1234-123412341234}" type="slidenum">
              <a:rPr lang="ru" smtClean="0"/>
              <a:pPr algn="r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204649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200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3038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5.jp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5;p1" descr="preencoded.png">
            <a:extLst>
              <a:ext uri="{FF2B5EF4-FFF2-40B4-BE49-F238E27FC236}">
                <a16:creationId xmlns:a16="http://schemas.microsoft.com/office/drawing/2014/main" id="{8B5ACD45-9A1C-3E42-878E-049B6B697915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15059025" y="952500"/>
            <a:ext cx="2276477" cy="97315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3" r:id="rId11"/>
    <p:sldLayoutId id="2147483674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5;p13" descr="preencoded.png">
            <a:extLst>
              <a:ext uri="{FF2B5EF4-FFF2-40B4-BE49-F238E27FC236}">
                <a16:creationId xmlns:a16="http://schemas.microsoft.com/office/drawing/2014/main" id="{D0F8CD98-5559-5749-BF01-6561D2409A7C}"/>
              </a:ext>
            </a:extLst>
          </p:cNvPr>
          <p:cNvPicPr preferRelativeResize="0"/>
          <p:nvPr userDrawn="1"/>
        </p:nvPicPr>
        <p:blipFill rotWithShape="1">
          <a:blip r:embed="rId15">
            <a:alphaModFix/>
          </a:blip>
          <a:srcRect/>
          <a:stretch/>
        </p:blipFill>
        <p:spPr>
          <a:xfrm>
            <a:off x="0" y="0"/>
            <a:ext cx="18287999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79;p13">
            <a:extLst>
              <a:ext uri="{FF2B5EF4-FFF2-40B4-BE49-F238E27FC236}">
                <a16:creationId xmlns:a16="http://schemas.microsoft.com/office/drawing/2014/main" id="{FF522BD4-70E7-7C43-8BC7-45BC2B01A39A}"/>
              </a:ext>
            </a:extLst>
          </p:cNvPr>
          <p:cNvCxnSpPr/>
          <p:nvPr userDrawn="1"/>
        </p:nvCxnSpPr>
        <p:spPr>
          <a:xfrm>
            <a:off x="4219074" y="0"/>
            <a:ext cx="0" cy="5422232"/>
          </a:xfrm>
          <a:prstGeom prst="straightConnector1">
            <a:avLst/>
          </a:prstGeom>
          <a:noFill/>
          <a:ln w="635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" name="Google Shape;80;p13" descr="preencoded.png">
            <a:extLst>
              <a:ext uri="{FF2B5EF4-FFF2-40B4-BE49-F238E27FC236}">
                <a16:creationId xmlns:a16="http://schemas.microsoft.com/office/drawing/2014/main" id="{D5CCD490-B9D0-ED40-8661-3DB15EBC52EE}"/>
              </a:ext>
            </a:extLst>
          </p:cNvPr>
          <p:cNvPicPr preferRelativeResize="0"/>
          <p:nvPr userDrawn="1"/>
        </p:nvPicPr>
        <p:blipFill rotWithShape="1">
          <a:blip r:embed="rId16">
            <a:alphaModFix/>
          </a:blip>
          <a:srcRect/>
          <a:stretch/>
        </p:blipFill>
        <p:spPr>
          <a:xfrm>
            <a:off x="15361065" y="930994"/>
            <a:ext cx="2276477" cy="9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0CF33BD7-3AC7-8340-A40F-01790ED8B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748" y="2582581"/>
            <a:ext cx="8179307" cy="1989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59208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71" r:id="rId12"/>
    <p:sldLayoutId id="214748367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96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5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1" descr="preencoded.png"/>
          <p:cNvPicPr preferRelativeResize="0"/>
          <p:nvPr/>
        </p:nvPicPr>
        <p:blipFill rotWithShape="1">
          <a:blip r:embed="rId3">
            <a:alphaModFix/>
          </a:blip>
          <a:srcRect l="9423" r="3055"/>
          <a:stretch/>
        </p:blipFill>
        <p:spPr>
          <a:xfrm rot="-5400000">
            <a:off x="10763279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059027" y="952501"/>
            <a:ext cx="2276478" cy="9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ADD1C19-686B-0543-BDF0-B5CDF194A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4" y="4117189"/>
            <a:ext cx="15773400" cy="1989138"/>
          </a:xfrm>
        </p:spPr>
        <p:txBody>
          <a:bodyPr/>
          <a:lstStyle/>
          <a:p>
            <a:r>
              <a:rPr lang="en-US" sz="96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Docker</a:t>
            </a:r>
            <a:br>
              <a:rPr lang="ru-RU" sz="96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</a:br>
            <a:r>
              <a:rPr lang="en-US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Docker logs</a:t>
            </a:r>
            <a:endParaRPr lang="en-US" sz="48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E71DBEC-682F-8E42-A6B4-B33AC436080A}"/>
              </a:ext>
            </a:extLst>
          </p:cNvPr>
          <p:cNvSpPr/>
          <p:nvPr/>
        </p:nvSpPr>
        <p:spPr>
          <a:xfrm>
            <a:off x="1110345" y="952500"/>
            <a:ext cx="4210050" cy="52920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Docker. Lesson 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Обычные </a:t>
            </a:r>
            <a:r>
              <a:rPr lang="ru-RU" dirty="0" err="1"/>
              <a:t>логи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835176"/>
            <a:ext cx="16875252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logs -f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my_app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&gt;&gt;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my_app.log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2&gt;&amp;1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перенаправить </a:t>
            </a:r>
            <a:r>
              <a:rPr lang="ru-RU" sz="2400" b="0" i="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логи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контейнера в файл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logs -f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my_app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&gt;&gt;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my_app.log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2&gt;&amp;1</a:t>
            </a:r>
            <a:r>
              <a:rPr lang="ru-RU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#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перенаправить в фоновом режиме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A534A9-FFEC-724C-8CB4-775AC82FDEAC}"/>
              </a:ext>
            </a:extLst>
          </p:cNvPr>
          <p:cNvSpPr txBox="1"/>
          <p:nvPr/>
        </p:nvSpPr>
        <p:spPr>
          <a:xfrm>
            <a:off x="1257300" y="2373511"/>
            <a:ext cx="57583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Перенаправить </a:t>
            </a:r>
            <a:r>
              <a:rPr lang="ru-RU" sz="2400" dirty="0" err="1"/>
              <a:t>логи</a:t>
            </a:r>
            <a:r>
              <a:rPr lang="ru-RU" sz="2400" dirty="0"/>
              <a:t> во внешний файл</a:t>
            </a:r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E97CC4-4C87-6244-92A4-A9644D486704}"/>
              </a:ext>
            </a:extLst>
          </p:cNvPr>
          <p:cNvSpPr txBox="1"/>
          <p:nvPr/>
        </p:nvSpPr>
        <p:spPr>
          <a:xfrm>
            <a:off x="1257300" y="4795521"/>
            <a:ext cx="16875252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kill &lt;id&gt;	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завершить процесс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&lt;id&gt;</a:t>
            </a:r>
            <a:endParaRPr lang="ru-RU" sz="2400" b="0" i="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D35595-35F6-0E49-97CD-9A25D46BE72D}"/>
              </a:ext>
            </a:extLst>
          </p:cNvPr>
          <p:cNvSpPr txBox="1"/>
          <p:nvPr/>
        </p:nvSpPr>
        <p:spPr>
          <a:xfrm>
            <a:off x="1257300" y="3964524"/>
            <a:ext cx="168752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Когда мы перенаправим </a:t>
            </a:r>
            <a:r>
              <a:rPr lang="ru-RU" sz="2400" dirty="0" err="1"/>
              <a:t>логи</a:t>
            </a:r>
            <a:r>
              <a:rPr lang="ru-RU" sz="2400" dirty="0"/>
              <a:t> во внешний файл в фоновом режиме мы перестанем видеть сам процесс. Он будет подхватывать контейнер после перезапуска. Как это прекратить?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CFD35A-B3C6-504E-882A-334E5894E069}"/>
              </a:ext>
            </a:extLst>
          </p:cNvPr>
          <p:cNvSpPr txBox="1"/>
          <p:nvPr/>
        </p:nvSpPr>
        <p:spPr>
          <a:xfrm>
            <a:off x="1257300" y="6302984"/>
            <a:ext cx="16875252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jobs –l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посмотреть фоновые процессы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17E9C5-B557-9843-990E-94B6FDF7B861}"/>
              </a:ext>
            </a:extLst>
          </p:cNvPr>
          <p:cNvSpPr txBox="1"/>
          <p:nvPr/>
        </p:nvSpPr>
        <p:spPr>
          <a:xfrm>
            <a:off x="1257300" y="5829984"/>
            <a:ext cx="16875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Как узнать </a:t>
            </a:r>
            <a:r>
              <a:rPr lang="en-US" sz="2400" dirty="0"/>
              <a:t>&lt;id&gt; </a:t>
            </a:r>
            <a:r>
              <a:rPr lang="ru-RU" sz="2400" dirty="0"/>
              <a:t>процесса?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17245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536027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Логирование в </a:t>
            </a: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Docker</a:t>
            </a: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compose</a:t>
            </a:r>
            <a:endParaRPr lang="ru-RU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2944175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Docker-</a:t>
            </a:r>
            <a:r>
              <a:rPr lang="en-US" dirty="0" err="1"/>
              <a:t>compose.yml</a:t>
            </a:r>
            <a:r>
              <a:rPr lang="ru-RU" dirty="0"/>
              <a:t> – </a:t>
            </a:r>
            <a:r>
              <a:rPr lang="en-US" dirty="0"/>
              <a:t>MySQL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299" y="2069366"/>
            <a:ext cx="16738093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services: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image: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mysql:latest</a:t>
            </a:r>
            <a:endParaRPr lang="en-US" sz="2400" b="0" i="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container_name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mysql_container</a:t>
            </a:r>
            <a:endParaRPr lang="en-US" sz="2400" b="0" i="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ports: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- "3306:3306" 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Открываем стандартный порт 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environment: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MYSQL_ROOT_PASSWORD: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root_password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Задаем пароль для пользователя 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root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MYSQL_DATABASE: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my_database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Создаем базу данных при запуске</a:t>
            </a:r>
          </a:p>
          <a:p>
            <a:r>
              <a:rPr lang="ru-RU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MYSQL_USER: user                  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Задаем нового пользователя</a:t>
            </a:r>
          </a:p>
          <a:p>
            <a:r>
              <a:rPr lang="ru-RU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MYSQL_PASSWORD: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user_password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Пароль для нового пользователя</a:t>
            </a:r>
          </a:p>
          <a:p>
            <a:r>
              <a:rPr lang="ru-RU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volumes: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- my-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sql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-vol:/var/lib/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Монтируем том для хранения данных</a:t>
            </a:r>
          </a:p>
          <a:p>
            <a:endParaRPr lang="en-US" sz="2400" b="0" i="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networks: 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выделенная сеть</a:t>
            </a:r>
          </a:p>
          <a:p>
            <a:r>
              <a:rPr lang="ru-RU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-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my_sql_network</a:t>
            </a:r>
            <a:endParaRPr lang="en-US" sz="2400" b="0" i="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ru-RU" sz="2400" b="0" i="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volumes: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my-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sql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-vol:</a:t>
            </a:r>
            <a:r>
              <a:rPr lang="ru-RU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Определяем том для хранения данных</a:t>
            </a:r>
            <a:endParaRPr lang="en-US" sz="2400" b="0" i="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ru-RU" sz="2400" b="0" i="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networks: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my_sql_network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 </a:t>
            </a:r>
            <a:r>
              <a:rPr lang="ru-RU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Определяем сеть для контейнеров</a:t>
            </a:r>
          </a:p>
        </p:txBody>
      </p:sp>
    </p:spTree>
    <p:extLst>
      <p:ext uri="{BB962C8B-B14F-4D97-AF65-F5344CB8AC3E}">
        <p14:creationId xmlns:p14="http://schemas.microsoft.com/office/powerpoint/2010/main" val="1939597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Docker-</a:t>
            </a:r>
            <a:r>
              <a:rPr lang="en-US" dirty="0" err="1"/>
              <a:t>compose.yml</a:t>
            </a:r>
            <a:r>
              <a:rPr lang="ru-RU" dirty="0"/>
              <a:t> – </a:t>
            </a:r>
            <a:r>
              <a:rPr lang="en-US" dirty="0"/>
              <a:t>MySQL </a:t>
            </a:r>
            <a:r>
              <a:rPr lang="ru-RU" dirty="0" err="1"/>
              <a:t>логи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299" y="2069366"/>
            <a:ext cx="16738093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services: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image: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mysql:latest</a:t>
            </a:r>
            <a:endParaRPr lang="en-US" sz="2400" b="0" i="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container_name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mysql_container</a:t>
            </a:r>
            <a:endParaRPr lang="en-US" sz="2400" b="0" i="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ports: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- "3306:3306" 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Открываем стандартный порт 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environment: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MYSQL_ROOT_PASSWORD: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root_password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Задаем пароль для пользователя 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root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MYSQL_DATABASE: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my_database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Создаем базу данных при запуске</a:t>
            </a:r>
          </a:p>
          <a:p>
            <a:r>
              <a:rPr lang="ru-RU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MYSQL_USER: user                  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Задаем нового пользователя</a:t>
            </a:r>
          </a:p>
          <a:p>
            <a:r>
              <a:rPr lang="ru-RU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MYSQL_PASSWORD: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user_password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Пароль для нового пользователя</a:t>
            </a:r>
          </a:p>
          <a:p>
            <a:r>
              <a:rPr lang="ru-RU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volumes: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- my-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sql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-vol:/var/lib/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Монтируем том для хранения данных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 ./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mysql_logs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:/var/log/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Монтируем папку логов</a:t>
            </a:r>
          </a:p>
          <a:p>
            <a:r>
              <a:rPr lang="ru-RU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- ./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my.cnf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:/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etc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conf.d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my.cnf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Добавляем конфигурационный файл</a:t>
            </a:r>
          </a:p>
          <a:p>
            <a:r>
              <a:rPr lang="ru-RU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logging: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driver: "json-file"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options: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max-size: "10m"  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Ограничение размера файла логов до 10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MB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max-file: "3"    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Хранить не более 3 файлов логов</a:t>
            </a:r>
            <a:endParaRPr lang="en-US" sz="2400" b="0" i="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29701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MySQL </a:t>
            </a:r>
            <a:r>
              <a:rPr lang="ru-RU" dirty="0"/>
              <a:t>файл настройки логирования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299" y="2069366"/>
            <a:ext cx="1673809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my.cnf</a:t>
            </a:r>
            <a:endParaRPr lang="ru-RU" sz="2400" b="1" i="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mysqld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Включаем логирование</a:t>
            </a:r>
          </a:p>
          <a:p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log_error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/var/log/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error.log</a:t>
            </a:r>
            <a:endParaRPr lang="en-US" sz="2400" b="0" i="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general_log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</a:t>
            </a:r>
          </a:p>
          <a:p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general_log_file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/var/log/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general.log</a:t>
            </a:r>
            <a:endParaRPr lang="en-US" sz="2400" b="0" i="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slow_query_log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</a:t>
            </a:r>
          </a:p>
          <a:p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slow_query_log_file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/var/log/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slow.log</a:t>
            </a:r>
            <a:endParaRPr lang="en-US" sz="2400" b="0" i="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long_query_time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2</a:t>
            </a:r>
            <a:endParaRPr lang="en-US" sz="2400" b="0" i="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28616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2981214" cy="1697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Простой </a:t>
            </a:r>
            <a:r>
              <a:rPr lang="en-US" sz="2400" b="0" i="0" dirty="0">
                <a:solidFill>
                  <a:schemeClr val="tx1"/>
                </a:solidFill>
                <a:latin typeface="JetBrains Mono"/>
              </a:rPr>
              <a:t>Docker compose </a:t>
            </a: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файл для запуска БД (все настройки в одном файле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)</a:t>
            </a:r>
            <a:endParaRPr lang="en-US" sz="24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Добавим раздел для логирования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Запустим и проверим </a:t>
            </a:r>
            <a:r>
              <a:rPr lang="ru-RU" sz="2400" b="0" i="0" dirty="0" err="1">
                <a:solidFill>
                  <a:schemeClr val="tx1"/>
                </a:solidFill>
                <a:latin typeface="JetBrains Mono"/>
              </a:rPr>
              <a:t>логи</a:t>
            </a: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 </a:t>
            </a:r>
            <a:r>
              <a:rPr lang="en-US" sz="2400" b="0" i="0" dirty="0">
                <a:solidFill>
                  <a:schemeClr val="tx1"/>
                </a:solidFill>
                <a:latin typeface="JetBrains Mono"/>
              </a:rPr>
              <a:t>MySQL</a:t>
            </a:r>
          </a:p>
        </p:txBody>
      </p:sp>
    </p:spTree>
    <p:extLst>
      <p:ext uri="{BB962C8B-B14F-4D97-AF65-F5344CB8AC3E}">
        <p14:creationId xmlns:p14="http://schemas.microsoft.com/office/powerpoint/2010/main" val="24532550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76;p13">
            <a:extLst>
              <a:ext uri="{FF2B5EF4-FFF2-40B4-BE49-F238E27FC236}">
                <a16:creationId xmlns:a16="http://schemas.microsoft.com/office/drawing/2014/main" id="{79774447-F569-2A43-A0C8-671EB9BFDC9D}"/>
              </a:ext>
            </a:extLst>
          </p:cNvPr>
          <p:cNvSpPr/>
          <p:nvPr/>
        </p:nvSpPr>
        <p:spPr>
          <a:xfrm>
            <a:off x="4990699" y="2536027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ru-RU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Логирование в </a:t>
            </a:r>
            <a:r>
              <a:rPr lang="en-US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Docker</a:t>
            </a: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ru-RU" sz="6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  <a:endParaRPr lang="ru-RU" sz="60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3446344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2981214" cy="7237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Выполните: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Написать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docker compose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файл для запуска двух БД (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MySQL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и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PostgreSQL)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Каждая БД должна получать парамет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ры запуска (имя пользователя и пароль)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Каждая БД должна иметь том данных для сохранения данных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Каждая БД должна работать в своей сети и не должна видеть другую</a:t>
            </a:r>
            <a:endParaRPr lang="en-US" sz="2400" b="0" i="0" dirty="0">
              <a:solidFill>
                <a:schemeClr val="tx1"/>
              </a:solidFill>
              <a:latin typeface="JetBrains Mono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Каждая БД должна сохранять </a:t>
            </a:r>
            <a:r>
              <a:rPr lang="ru-RU" sz="2400" dirty="0" err="1">
                <a:solidFill>
                  <a:schemeClr val="tx1"/>
                </a:solidFill>
                <a:latin typeface="JetBrains Mono"/>
              </a:rPr>
              <a:t>логи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 о своей работе в отдельную папку</a:t>
            </a:r>
            <a:endParaRPr lang="ru-RU" sz="2400" b="0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endParaRPr lang="ru-RU" sz="2400" b="0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50000"/>
              </a:lnSpc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36844508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8FA847-97F4-C242-8E9A-56726937C476}"/>
              </a:ext>
            </a:extLst>
          </p:cNvPr>
          <p:cNvSpPr txBox="1"/>
          <p:nvPr/>
        </p:nvSpPr>
        <p:spPr>
          <a:xfrm>
            <a:off x="5797571" y="4435614"/>
            <a:ext cx="66928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</a:rPr>
              <a:t>Работа в сессионном зале 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08217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0" y="3955841"/>
            <a:ext cx="12471763" cy="30880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spcBef>
                <a:spcPts val="0"/>
              </a:spcBef>
              <a:spcAft>
                <a:spcPts val="1200"/>
              </a:spcAft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0" b="0" i="0" u="none" strike="noStrike" dirty="0">
              <a:solidFill>
                <a:srgbClr val="000000"/>
              </a:solidFill>
              <a:effectLst/>
            </a:endParaRPr>
          </a:p>
          <a:p>
            <a:pPr algn="l" rtl="0" fontAlgn="base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latin typeface="Arial" panose="020B0604020202020204" pitchFamily="34" charset="0"/>
              </a:rPr>
              <a:t> </a:t>
            </a: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что получилось сделать;</a:t>
            </a:r>
          </a:p>
          <a:p>
            <a:pPr algn="l" rtl="0" fontAlgn="base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pPr algn="l" rtl="0">
              <a:spcBef>
                <a:spcPts val="0"/>
              </a:spcBef>
              <a:spcAft>
                <a:spcPts val="0"/>
              </a:spcAft>
            </a:pPr>
            <a:br>
              <a:rPr lang="ru-RU" sz="2800" b="0" i="0" u="none" strike="noStrike" dirty="0">
                <a:solidFill>
                  <a:srgbClr val="000000"/>
                </a:solidFill>
                <a:effectLst/>
              </a:rPr>
            </a:b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78832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056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501" y="952501"/>
            <a:ext cx="2894946" cy="533338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"/>
          <p:cNvSpPr/>
          <p:nvPr/>
        </p:nvSpPr>
        <p:spPr>
          <a:xfrm>
            <a:off x="1328374" y="920516"/>
            <a:ext cx="21432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199833"/>
              </a:lnSpc>
              <a:buSzPts val="1800"/>
            </a:pPr>
            <a:r>
              <a:rPr lang="en-US" sz="1800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7971772" y="2114550"/>
            <a:ext cx="9365252" cy="6112044"/>
          </a:xfrm>
          <a:prstGeom prst="roundRect">
            <a:avLst>
              <a:gd name="adj" fmla="val 394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6" tIns="45700" rIns="91426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8484016" y="2076816"/>
            <a:ext cx="7610400" cy="126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4700" b="1" dirty="0">
                <a:solidFill>
                  <a:schemeClr val="dk1"/>
                </a:solidFill>
              </a:rPr>
              <a:t>Игорь</a:t>
            </a:r>
          </a:p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4700" b="1" dirty="0">
                <a:solidFill>
                  <a:schemeClr val="dk1"/>
                </a:solidFill>
              </a:rPr>
              <a:t>Стурейко</a:t>
            </a:r>
            <a:br>
              <a:rPr lang="en-US" sz="1700" dirty="0">
                <a:solidFill>
                  <a:schemeClr val="dk1"/>
                </a:solidFill>
              </a:rPr>
            </a:br>
            <a:endParaRPr sz="5832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13381666" y="6694267"/>
            <a:ext cx="4906336" cy="3592734"/>
            <a:chOff x="12341323" y="5932463"/>
            <a:chExt cx="5946676" cy="4354538"/>
          </a:xfrm>
        </p:grpSpPr>
        <p:pic>
          <p:nvPicPr>
            <p:cNvPr id="32" name="Google Shape;32;p2" descr="preencoded.png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2" descr="preencoded.png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2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6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6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" name="Google Shape;38;p2"/>
          <p:cNvSpPr txBox="1"/>
          <p:nvPr/>
        </p:nvSpPr>
        <p:spPr>
          <a:xfrm>
            <a:off x="8484016" y="7234045"/>
            <a:ext cx="4671600" cy="992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>
              <a:lnSpc>
                <a:spcPct val="150000"/>
              </a:lnSpc>
              <a:buSzPts val="1100"/>
            </a:pPr>
            <a:r>
              <a:rPr lang="en-US" sz="2000" u="sng" dirty="0">
                <a:solidFill>
                  <a:srgbClr val="F16720"/>
                </a:solidFill>
                <a:highlight>
                  <a:schemeClr val="lt1"/>
                </a:highlight>
              </a:rPr>
              <a:t>Telegram:@</a:t>
            </a:r>
            <a:r>
              <a:rPr lang="en-US" sz="2000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stureiko</a:t>
            </a:r>
            <a:endParaRPr lang="en-US" sz="2000" u="sng" dirty="0">
              <a:solidFill>
                <a:srgbClr val="F16720"/>
              </a:solidFill>
              <a:highlight>
                <a:schemeClr val="lt1"/>
              </a:highlight>
            </a:endParaRPr>
          </a:p>
          <a:p>
            <a:pPr>
              <a:lnSpc>
                <a:spcPct val="150000"/>
              </a:lnSpc>
              <a:buSzPts val="1100"/>
            </a:pPr>
            <a:r>
              <a:rPr lang="en-US" sz="2000" u="sng" dirty="0">
                <a:solidFill>
                  <a:srgbClr val="F16720"/>
                </a:solidFill>
                <a:highlight>
                  <a:schemeClr val="lt1"/>
                </a:highlight>
              </a:rPr>
              <a:t>LinkedIn: </a:t>
            </a:r>
            <a:r>
              <a:rPr lang="en-US" sz="2000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igor-stureiko</a:t>
            </a:r>
            <a:r>
              <a:rPr lang="en-US" sz="2000" u="sng" dirty="0">
                <a:solidFill>
                  <a:srgbClr val="F16720"/>
                </a:solidFill>
                <a:highlight>
                  <a:schemeClr val="lt1"/>
                </a:highlight>
              </a:rPr>
              <a:t>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3574165-C9F1-7B41-B738-5BCDF4C4690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2156" r="295"/>
          <a:stretch/>
        </p:blipFill>
        <p:spPr>
          <a:xfrm>
            <a:off x="621783" y="2600680"/>
            <a:ext cx="6075478" cy="6057496"/>
          </a:xfrm>
          <a:prstGeom prst="ellipse">
            <a:avLst/>
          </a:prstGeom>
          <a:ln w="127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6" name="Google Shape;26;p2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" y="3619502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09;p48">
            <a:extLst>
              <a:ext uri="{FF2B5EF4-FFF2-40B4-BE49-F238E27FC236}">
                <a16:creationId xmlns:a16="http://schemas.microsoft.com/office/drawing/2014/main" id="{5479CF1A-01B7-1140-B90B-CBB4029C3D57}"/>
              </a:ext>
            </a:extLst>
          </p:cNvPr>
          <p:cNvSpPr txBox="1">
            <a:spLocks/>
          </p:cNvSpPr>
          <p:nvPr/>
        </p:nvSpPr>
        <p:spPr>
          <a:xfrm>
            <a:off x="8484017" y="3955831"/>
            <a:ext cx="7870682" cy="3194418"/>
          </a:xfrm>
          <a:prstGeom prst="rect">
            <a:avLst/>
          </a:prstGeom>
        </p:spPr>
        <p:txBody>
          <a:bodyPr spcFirstLastPara="1" wrap="square" lIns="91426" tIns="91426" rIns="91426" bIns="91426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100" b="1" dirty="0" err="1">
                <a:solidFill>
                  <a:srgbClr val="171717"/>
                </a:solidFill>
                <a:latin typeface="Inter"/>
                <a:ea typeface="Inter"/>
              </a:rPr>
              <a:t>Teamlead</a:t>
            </a:r>
            <a:r>
              <a:rPr lang="en-US" sz="2100" b="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0" b="1" dirty="0">
                <a:solidFill>
                  <a:srgbClr val="171717"/>
                </a:solidFill>
                <a:latin typeface="Inter"/>
                <a:ea typeface="Inter"/>
              </a:rPr>
              <a:t>главный инженер проекта, </a:t>
            </a:r>
          </a:p>
          <a:p>
            <a:r>
              <a:rPr lang="ru-RU" sz="2100" b="1" dirty="0">
                <a:solidFill>
                  <a:srgbClr val="171717"/>
                </a:solidFill>
                <a:latin typeface="Inter"/>
                <a:ea typeface="Inter"/>
              </a:rPr>
              <a:t>Физический факультет МГУ, </a:t>
            </a:r>
            <a:r>
              <a:rPr lang="en-US" sz="2100" b="1" dirty="0">
                <a:solidFill>
                  <a:srgbClr val="171717"/>
                </a:solidFill>
                <a:latin typeface="Inter"/>
                <a:ea typeface="Inter"/>
              </a:rPr>
              <a:t>PhD </a:t>
            </a:r>
            <a:r>
              <a:rPr lang="ru-RU" sz="2100" b="1" dirty="0">
                <a:solidFill>
                  <a:srgbClr val="171717"/>
                </a:solidFill>
                <a:latin typeface="Inter"/>
                <a:ea typeface="Inter"/>
              </a:rPr>
              <a:t>теоретическая физика</a:t>
            </a:r>
          </a:p>
          <a:p>
            <a:endParaRPr lang="ru-RU" sz="2100" b="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0" b="1" dirty="0">
                <a:solidFill>
                  <a:srgbClr val="171717"/>
                </a:solidFill>
                <a:latin typeface="Inter"/>
                <a:ea typeface="Inter"/>
              </a:rPr>
              <a:t>Опыт:</a:t>
            </a:r>
          </a:p>
          <a:p>
            <a: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  <a:t>Более 20 лет занимаюсь прикладной математикой и </a:t>
            </a:r>
            <a:b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</a:br>
            <a:r>
              <a:rPr lang="ru-RU" sz="2100" dirty="0" err="1">
                <a:solidFill>
                  <a:srgbClr val="171717"/>
                </a:solidFill>
                <a:latin typeface="Inter"/>
                <a:ea typeface="Inter"/>
              </a:rPr>
              <a:t>мат.моделированием</a:t>
            </a:r>
            <a:endParaRPr lang="ru-RU" sz="2100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  <a:t>(</a:t>
            </a:r>
            <a:r>
              <a:rPr lang="en-US" sz="2100" dirty="0">
                <a:solidFill>
                  <a:srgbClr val="171717"/>
                </a:solidFill>
                <a:latin typeface="Inter"/>
                <a:ea typeface="Inter"/>
              </a:rPr>
              <a:t>Data Scientist) (Python, </a:t>
            </a:r>
            <a: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  <a:t>С++)</a:t>
            </a:r>
          </a:p>
          <a:p>
            <a:endParaRPr lang="ru-RU" sz="2100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  <a:t>Анализ временных рядов, эволюционное развитие сложных систем</a:t>
            </a:r>
            <a:r>
              <a:rPr lang="en-US" sz="2100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  <a:t>финансовые модели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536027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Логирование в </a:t>
            </a: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production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среде</a:t>
            </a:r>
            <a:endParaRPr lang="ru-RU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42852296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Логирование в продакшен</a:t>
            </a:r>
            <a:endParaRPr lang="en-US" dirty="0"/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BE4A8591-9660-6D4E-84C4-19E31D544F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2" t="27287" r="1109" b="12340"/>
          <a:stretch/>
        </p:blipFill>
        <p:spPr bwMode="auto">
          <a:xfrm>
            <a:off x="1693735" y="2808515"/>
            <a:ext cx="14900530" cy="4206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AF6FA0-C12E-D348-A143-6CC29EC360EB}"/>
              </a:ext>
            </a:extLst>
          </p:cNvPr>
          <p:cNvSpPr txBox="1"/>
          <p:nvPr/>
        </p:nvSpPr>
        <p:spPr>
          <a:xfrm>
            <a:off x="1693735" y="7589520"/>
            <a:ext cx="100030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Можно запустить готовую конфигурацию в папке </a:t>
            </a:r>
            <a:r>
              <a:rPr lang="en-US" sz="2400" dirty="0"/>
              <a:t>live-coding/</a:t>
            </a:r>
            <a:r>
              <a:rPr lang="en-US" sz="2400" dirty="0" err="1"/>
              <a:t>ELK_log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099002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536027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Инструменты для мониторинга контейнеров.</a:t>
            </a:r>
          </a:p>
        </p:txBody>
      </p:sp>
    </p:spTree>
    <p:extLst>
      <p:ext uri="{BB962C8B-B14F-4D97-AF65-F5344CB8AC3E}">
        <p14:creationId xmlns:p14="http://schemas.microsoft.com/office/powerpoint/2010/main" val="24747241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Состояние контейнеров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6452803"/>
            <a:ext cx="16875252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inspect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container_name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посмотреть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детальную информацию по контейнеру</a:t>
            </a:r>
            <a:endParaRPr lang="ru-RU" sz="2400" b="0" i="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57C71B-2D35-0940-8658-3B4B77AF63B8}"/>
              </a:ext>
            </a:extLst>
          </p:cNvPr>
          <p:cNvSpPr txBox="1"/>
          <p:nvPr/>
        </p:nvSpPr>
        <p:spPr>
          <a:xfrm>
            <a:off x="1352122" y="2422994"/>
            <a:ext cx="4523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Узнать какие контейнеры есть</a:t>
            </a:r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529999-889B-3B4D-BB65-FBB266AE89BA}"/>
              </a:ext>
            </a:extLst>
          </p:cNvPr>
          <p:cNvSpPr txBox="1"/>
          <p:nvPr/>
        </p:nvSpPr>
        <p:spPr>
          <a:xfrm>
            <a:off x="1352122" y="2884659"/>
            <a:ext cx="16875252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ps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запущенные контейнеры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-a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посмотреть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все созданные контейнеры</a:t>
            </a:r>
            <a:endParaRPr lang="ru-RU" sz="2400" b="0" i="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474288-3F64-E243-B45E-ED0500BD7561}"/>
              </a:ext>
            </a:extLst>
          </p:cNvPr>
          <p:cNvSpPr txBox="1"/>
          <p:nvPr/>
        </p:nvSpPr>
        <p:spPr>
          <a:xfrm>
            <a:off x="1257300" y="4063490"/>
            <a:ext cx="70134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Проверка потребления ресурсов контейнерами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0BF901-0506-E042-B93A-B50D70F3891C}"/>
              </a:ext>
            </a:extLst>
          </p:cNvPr>
          <p:cNvSpPr txBox="1"/>
          <p:nvPr/>
        </p:nvSpPr>
        <p:spPr>
          <a:xfrm>
            <a:off x="1257300" y="4603618"/>
            <a:ext cx="16875252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stats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посмотреть какие ресурсы потребляют запущенные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контейнеры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stats &lt;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container_name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#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потребление ресурсов конкретным контейнером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763480-68A0-F14D-8787-B9CFC1971A76}"/>
              </a:ext>
            </a:extLst>
          </p:cNvPr>
          <p:cNvSpPr txBox="1"/>
          <p:nvPr/>
        </p:nvSpPr>
        <p:spPr>
          <a:xfrm>
            <a:off x="1257300" y="5991138"/>
            <a:ext cx="16875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Получить подробную информацию по конкретному контейнеру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A42661-2964-694A-80A4-59ECACB8D8DF}"/>
              </a:ext>
            </a:extLst>
          </p:cNvPr>
          <p:cNvSpPr txBox="1"/>
          <p:nvPr/>
        </p:nvSpPr>
        <p:spPr>
          <a:xfrm>
            <a:off x="1257300" y="7864006"/>
            <a:ext cx="16875252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system df -v</a:t>
            </a: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посмотреть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детальную информацию по потреблению места</a:t>
            </a:r>
            <a:endParaRPr lang="ru-RU" sz="2400" b="0" i="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A9066A-C92C-184D-AC0B-96095074BDC0}"/>
              </a:ext>
            </a:extLst>
          </p:cNvPr>
          <p:cNvSpPr txBox="1"/>
          <p:nvPr/>
        </p:nvSpPr>
        <p:spPr>
          <a:xfrm>
            <a:off x="1257300" y="7402341"/>
            <a:ext cx="16875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Получить подробную информацию по занимаемому месту на файловой системе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831324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76;p13">
            <a:extLst>
              <a:ext uri="{FF2B5EF4-FFF2-40B4-BE49-F238E27FC236}">
                <a16:creationId xmlns:a16="http://schemas.microsoft.com/office/drawing/2014/main" id="{79774447-F569-2A43-A0C8-671EB9BFDC9D}"/>
              </a:ext>
            </a:extLst>
          </p:cNvPr>
          <p:cNvSpPr/>
          <p:nvPr/>
        </p:nvSpPr>
        <p:spPr>
          <a:xfrm>
            <a:off x="4990699" y="2536027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ru-RU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Мониторинг в </a:t>
            </a:r>
            <a:r>
              <a:rPr lang="en-US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Docker</a:t>
            </a: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ru-RU" sz="6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  <a:endParaRPr lang="ru-RU" sz="60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24676132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5750540" cy="6129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Выполните: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Запустить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docker compose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для конфигурации </a:t>
            </a:r>
            <a:r>
              <a:rPr lang="ru-RU" sz="2400" i="0" dirty="0" err="1">
                <a:solidFill>
                  <a:schemeClr val="tx1"/>
                </a:solidFill>
                <a:latin typeface="JetBrains Mono"/>
              </a:rPr>
              <a:t>балансировщика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 нагрузки</a:t>
            </a:r>
            <a:endParaRPr lang="en-US" sz="2400" i="0" dirty="0">
              <a:solidFill>
                <a:schemeClr val="tx1"/>
              </a:solidFill>
              <a:latin typeface="JetBrains Mono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Пронаблюдать потребление ресурсов</a:t>
            </a:r>
            <a:endParaRPr lang="ru-RU" sz="2400" dirty="0">
              <a:solidFill>
                <a:schemeClr val="tx1"/>
              </a:solidFill>
              <a:latin typeface="JetBrains Mono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Сохранить подробную информацию о контейнерах в файл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Сохранить в файл информацию о месте на файловой системе занимаемом томами с данными</a:t>
            </a:r>
            <a:endParaRPr lang="ru-RU" sz="2400" b="0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endParaRPr lang="ru-RU" sz="2400" b="0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50000"/>
              </a:lnSpc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40462088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8FA847-97F4-C242-8E9A-56726937C476}"/>
              </a:ext>
            </a:extLst>
          </p:cNvPr>
          <p:cNvSpPr txBox="1"/>
          <p:nvPr/>
        </p:nvSpPr>
        <p:spPr>
          <a:xfrm>
            <a:off x="5797571" y="4435614"/>
            <a:ext cx="66928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</a:rPr>
              <a:t>Работа в сессионном зале 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89928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0" y="3955841"/>
            <a:ext cx="12471763" cy="30880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spcBef>
                <a:spcPts val="0"/>
              </a:spcBef>
              <a:spcAft>
                <a:spcPts val="1200"/>
              </a:spcAft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0" b="0" i="0" u="none" strike="noStrike" dirty="0">
              <a:solidFill>
                <a:srgbClr val="000000"/>
              </a:solidFill>
              <a:effectLst/>
            </a:endParaRPr>
          </a:p>
          <a:p>
            <a:pPr algn="l" rtl="0" fontAlgn="base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latin typeface="Arial" panose="020B0604020202020204" pitchFamily="34" charset="0"/>
              </a:rPr>
              <a:t> </a:t>
            </a: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что получилось сделать;</a:t>
            </a:r>
          </a:p>
          <a:p>
            <a:pPr algn="l" rtl="0" fontAlgn="base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pPr algn="l" rtl="0">
              <a:spcBef>
                <a:spcPts val="0"/>
              </a:spcBef>
              <a:spcAft>
                <a:spcPts val="0"/>
              </a:spcAft>
            </a:pPr>
            <a:br>
              <a:rPr lang="ru-RU" sz="2800" b="0" i="0" u="none" strike="noStrike" dirty="0">
                <a:solidFill>
                  <a:srgbClr val="000000"/>
                </a:solidFill>
                <a:effectLst/>
              </a:rPr>
            </a:b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36891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536027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Мониторинг</a:t>
            </a: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в </a:t>
            </a: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production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среде</a:t>
            </a:r>
            <a:endParaRPr lang="ru-RU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1688251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Системы мониторинга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F174562-0AEF-8C49-90C8-195B5B1B39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0" y="1606550"/>
            <a:ext cx="17780000" cy="707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5891DF0-A770-BD43-8582-5C8F1F5CB005}"/>
              </a:ext>
            </a:extLst>
          </p:cNvPr>
          <p:cNvSpPr txBox="1"/>
          <p:nvPr/>
        </p:nvSpPr>
        <p:spPr>
          <a:xfrm>
            <a:off x="1706798" y="9013372"/>
            <a:ext cx="10277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Можно запустить готовую конфигурацию в папке </a:t>
            </a:r>
            <a:r>
              <a:rPr lang="en-US" sz="2400" dirty="0"/>
              <a:t>live-coding/monitoring</a:t>
            </a:r>
          </a:p>
        </p:txBody>
      </p:sp>
    </p:spTree>
    <p:extLst>
      <p:ext uri="{BB962C8B-B14F-4D97-AF65-F5344CB8AC3E}">
        <p14:creationId xmlns:p14="http://schemas.microsoft.com/office/powerpoint/2010/main" val="217491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936001" y="972000"/>
            <a:ext cx="12075626" cy="10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SzPts val="8625"/>
            </a:pPr>
            <a:r>
              <a:rPr lang="ru-RU" sz="6400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Правила занятия</a:t>
            </a:r>
            <a:endParaRPr sz="64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8"/>
          <p:cNvSpPr/>
          <p:nvPr/>
        </p:nvSpPr>
        <p:spPr>
          <a:xfrm>
            <a:off x="936000" y="3697977"/>
            <a:ext cx="11804300" cy="4986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02920" indent="-426720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Камера должна быть включена на протяжении всего занятия.</a:t>
            </a:r>
          </a:p>
          <a:p>
            <a:pPr marL="502920" indent="-426720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Организационные вопросы по обучению решаются с кураторами, а не на тематических занятиях.</a:t>
            </a:r>
          </a:p>
          <a:p>
            <a:pPr marL="502920" indent="-426720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Вести себя уважительно и этично по отношению к остальным участникам занятия.</a:t>
            </a:r>
          </a:p>
          <a:p>
            <a:pPr marL="502920" indent="-426720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Во время занятия будут интерактивные задания, будьте готовы взаимодействовать с другими участниками, демонстрировать рабочий экран.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536027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Облачные провайдеры</a:t>
            </a:r>
          </a:p>
        </p:txBody>
      </p:sp>
    </p:spTree>
    <p:extLst>
      <p:ext uri="{BB962C8B-B14F-4D97-AF65-F5344CB8AC3E}">
        <p14:creationId xmlns:p14="http://schemas.microsoft.com/office/powerpoint/2010/main" val="33542089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Облачные провайдеры</a:t>
            </a:r>
            <a:endParaRPr lang="en-US" dirty="0"/>
          </a:p>
        </p:txBody>
      </p:sp>
      <p:pic>
        <p:nvPicPr>
          <p:cNvPr id="5" name="Picture 2" descr="Comparing The Top 3: Google, AWS &amp; Azure | Clouve Inc.">
            <a:extLst>
              <a:ext uri="{FF2B5EF4-FFF2-40B4-BE49-F238E27FC236}">
                <a16:creationId xmlns:a16="http://schemas.microsoft.com/office/drawing/2014/main" id="{65D334A3-221D-E14D-96EA-391F18E9D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4036" y="2393753"/>
            <a:ext cx="13802400" cy="7893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74158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536027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en-US" sz="8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Amazon Web Services</a:t>
            </a:r>
            <a:endParaRPr lang="ru-RU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27650104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– </a:t>
            </a:r>
            <a:r>
              <a:rPr lang="ru-RU" dirty="0"/>
              <a:t>управление контейнерами</a:t>
            </a:r>
            <a:endParaRPr lang="en-US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6B4F0E29-196D-1145-BC24-DA2C6143A8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4478739"/>
              </p:ext>
            </p:extLst>
          </p:nvPr>
        </p:nvGraphicFramePr>
        <p:xfrm>
          <a:off x="1257300" y="2673168"/>
          <a:ext cx="16077112" cy="5909126"/>
        </p:xfrm>
        <a:graphic>
          <a:graphicData uri="http://schemas.openxmlformats.org/drawingml/2006/table">
            <a:tbl>
              <a:tblPr firstRow="1" bandRow="1">
                <a:tableStyleId>{445540BF-FA6E-423F-95E4-F0E17416F813}</a:tableStyleId>
              </a:tblPr>
              <a:tblGrid>
                <a:gridCol w="8038556">
                  <a:extLst>
                    <a:ext uri="{9D8B030D-6E8A-4147-A177-3AD203B41FA5}">
                      <a16:colId xmlns:a16="http://schemas.microsoft.com/office/drawing/2014/main" val="206050480"/>
                    </a:ext>
                  </a:extLst>
                </a:gridCol>
                <a:gridCol w="8038556">
                  <a:extLst>
                    <a:ext uri="{9D8B030D-6E8A-4147-A177-3AD203B41FA5}">
                      <a16:colId xmlns:a16="http://schemas.microsoft.com/office/drawing/2014/main" val="4554665"/>
                    </a:ext>
                  </a:extLst>
                </a:gridCol>
              </a:tblGrid>
              <a:tr h="579326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ru-RU" sz="2400" dirty="0"/>
                        <a:t>Вариант использования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ru-RU" sz="2400" dirty="0"/>
                        <a:t>Сервис </a:t>
                      </a:r>
                      <a:r>
                        <a:rPr lang="en-US" sz="2400" dirty="0"/>
                        <a:t>AWS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3657307"/>
                  </a:ext>
                </a:extLst>
              </a:tr>
              <a:tr h="579326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ru-RU" sz="2400" dirty="0"/>
                        <a:t>Запуск контейнеров с управлением на уровне сервера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dirty="0"/>
                        <a:t>Amazon Elastic Compute Cloud (EC2)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1740117"/>
                  </a:ext>
                </a:extLst>
              </a:tr>
              <a:tr h="1042787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ru-RU" sz="2400" dirty="0"/>
                        <a:t>Запуск контейнеров без забот об управлении серверами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dirty="0"/>
                        <a:t>AWS </a:t>
                      </a:r>
                      <a:r>
                        <a:rPr lang="en-US" sz="2400" dirty="0" err="1"/>
                        <a:t>Fargate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2340019"/>
                  </a:ext>
                </a:extLst>
              </a:tr>
              <a:tr h="1042787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ru-RU" sz="2400" dirty="0"/>
                        <a:t>Быстрый запуск контейнерных приложений и управление ими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dirty="0"/>
                        <a:t>AWS Copilot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7639971"/>
                  </a:ext>
                </a:extLst>
              </a:tr>
              <a:tr h="1042787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ru-RU" sz="2400" dirty="0"/>
                        <a:t>Создание и запуск контейнерных приложений на полностью управляемом сервисе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dirty="0"/>
                        <a:t>AWS App Runner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4834937"/>
                  </a:ext>
                </a:extLst>
              </a:tr>
              <a:tr h="1042787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ru-RU" sz="2400" dirty="0"/>
                        <a:t>Запуск контейнерных приложений или создание </a:t>
                      </a:r>
                      <a:r>
                        <a:rPr lang="ru-RU" sz="2400" dirty="0" err="1"/>
                        <a:t>микросервисов</a:t>
                      </a:r>
                      <a:r>
                        <a:rPr lang="ru-RU" sz="2400" dirty="0"/>
                        <a:t>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dirty="0"/>
                        <a:t>Amazon Elastic Container Service (ECS)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0343785"/>
                  </a:ext>
                </a:extLst>
              </a:tr>
              <a:tr h="579326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ru-RU" sz="2400" dirty="0"/>
                        <a:t>Управление контейнерами с помощью </a:t>
                      </a:r>
                      <a:r>
                        <a:rPr lang="en-US" sz="2400" dirty="0"/>
                        <a:t>Kubernetes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dirty="0"/>
                        <a:t>Amazon Elastic Kubernetes Service (EKS)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0723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61534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0"/>
          <p:cNvSpPr/>
          <p:nvPr/>
        </p:nvSpPr>
        <p:spPr>
          <a:xfrm>
            <a:off x="1470572" y="1417569"/>
            <a:ext cx="12230100" cy="1163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en-US" sz="64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В </a:t>
            </a:r>
            <a:r>
              <a:rPr lang="en-US" sz="64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ЗАКЛЮЧЕНИЕ</a:t>
            </a:r>
            <a:endParaRPr sz="6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67;p4">
            <a:extLst>
              <a:ext uri="{FF2B5EF4-FFF2-40B4-BE49-F238E27FC236}">
                <a16:creationId xmlns:a16="http://schemas.microsoft.com/office/drawing/2014/main" id="{4DB03EC6-04AA-A749-B516-81BD4A451149}"/>
              </a:ext>
            </a:extLst>
          </p:cNvPr>
          <p:cNvSpPr txBox="1"/>
          <p:nvPr/>
        </p:nvSpPr>
        <p:spPr>
          <a:xfrm>
            <a:off x="1470572" y="3430654"/>
            <a:ext cx="16533964" cy="5262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spAutoFit/>
          </a:bodyPr>
          <a:lstStyle/>
          <a:p>
            <a:pPr marL="594360" indent="-594360">
              <a:lnSpc>
                <a:spcPct val="150000"/>
              </a:lnSpc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Разобрали основные методы логирования в </a:t>
            </a:r>
            <a:r>
              <a:rPr lang="en-US" sz="3200" dirty="0">
                <a:latin typeface="Inter"/>
                <a:ea typeface="Inter"/>
                <a:cs typeface="Inter"/>
                <a:sym typeface="Inter"/>
              </a:rPr>
              <a:t>Docker</a:t>
            </a: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 и</a:t>
            </a:r>
            <a:r>
              <a:rPr lang="en-US" sz="3200" dirty="0"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инструменты для мониторинга контейнеров.</a:t>
            </a:r>
          </a:p>
          <a:p>
            <a:pPr marL="594360" indent="-594360">
              <a:lnSpc>
                <a:spcPct val="150000"/>
              </a:lnSpc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Настроили логирование и мониторинг для вывода параметров в файл.</a:t>
            </a:r>
          </a:p>
          <a:p>
            <a:pPr marL="594360" indent="-594360">
              <a:lnSpc>
                <a:spcPct val="150000"/>
              </a:lnSpc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Узнали какие инструменты логирования и мониторинга используются в </a:t>
            </a:r>
            <a:r>
              <a:rPr lang="en-US" sz="3200" dirty="0">
                <a:latin typeface="Inter"/>
                <a:ea typeface="Inter"/>
                <a:cs typeface="Inter"/>
                <a:sym typeface="Inter"/>
              </a:rPr>
              <a:t>production</a:t>
            </a: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.</a:t>
            </a:r>
          </a:p>
          <a:p>
            <a:pPr marL="594360" indent="-594360">
              <a:lnSpc>
                <a:spcPct val="150000"/>
              </a:lnSpc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Узнали и вариантах развертывания контейнеров в облачных сервисах. </a:t>
            </a:r>
          </a:p>
          <a:p>
            <a:pPr marL="594360" indent="-594360">
              <a:lnSpc>
                <a:spcPct val="150000"/>
              </a:lnSpc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Развернули приложение на виртуальной машине и облачном сервисе </a:t>
            </a:r>
            <a:r>
              <a:rPr lang="en-US" sz="3200">
                <a:latin typeface="Inter"/>
                <a:ea typeface="Inter"/>
                <a:cs typeface="Inter"/>
                <a:sym typeface="Inter"/>
              </a:rPr>
              <a:t>AWS</a:t>
            </a:r>
            <a:r>
              <a:rPr lang="ru-RU" sz="3200">
                <a:latin typeface="Inter"/>
                <a:ea typeface="Inter"/>
                <a:cs typeface="Inter"/>
                <a:sym typeface="Inter"/>
              </a:rPr>
              <a:t>.</a:t>
            </a:r>
            <a:endParaRPr lang="en-US" sz="3200" dirty="0">
              <a:latin typeface="Inter"/>
              <a:ea typeface="Inter"/>
              <a:sym typeface="Int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6401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Карта курса</a:t>
            </a:r>
            <a:endParaRPr sz="6401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4695B16-9627-4948-9617-6173459CCC59}"/>
              </a:ext>
            </a:extLst>
          </p:cNvPr>
          <p:cNvSpPr/>
          <p:nvPr/>
        </p:nvSpPr>
        <p:spPr>
          <a:xfrm>
            <a:off x="1123405" y="2481942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Intro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85BF90-2C7B-0B47-A972-C7A231A4362A}"/>
              </a:ext>
            </a:extLst>
          </p:cNvPr>
          <p:cNvSpPr/>
          <p:nvPr/>
        </p:nvSpPr>
        <p:spPr>
          <a:xfrm>
            <a:off x="6102892" y="2625267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Core Python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FC9197D-2B7C-5243-B13C-51B11E3D1210}"/>
              </a:ext>
            </a:extLst>
          </p:cNvPr>
          <p:cNvSpPr/>
          <p:nvPr/>
        </p:nvSpPr>
        <p:spPr>
          <a:xfrm>
            <a:off x="11235882" y="3227022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Advanced Python</a:t>
            </a:r>
          </a:p>
        </p:txBody>
      </p:sp>
      <p:cxnSp>
        <p:nvCxnSpPr>
          <p:cNvPr id="4" name="Curved Connector 3">
            <a:extLst>
              <a:ext uri="{FF2B5EF4-FFF2-40B4-BE49-F238E27FC236}">
                <a16:creationId xmlns:a16="http://schemas.microsoft.com/office/drawing/2014/main" id="{B51624B6-30E6-9941-96E1-3E0D68FE7B77}"/>
              </a:ext>
            </a:extLst>
          </p:cNvPr>
          <p:cNvCxnSpPr>
            <a:stCxn id="2" idx="3"/>
            <a:endCxn id="7" idx="1"/>
          </p:cNvCxnSpPr>
          <p:nvPr/>
        </p:nvCxnSpPr>
        <p:spPr>
          <a:xfrm>
            <a:off x="4983843" y="2939143"/>
            <a:ext cx="1119052" cy="143324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9BDF03B3-07C9-774D-A844-83069045030F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9963329" y="3082468"/>
            <a:ext cx="1272554" cy="601756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67849664-F59A-7549-978A-938F9BEBC7F7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>
            <a:off x="5753381" y="5013960"/>
            <a:ext cx="1460402" cy="490458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3853DC7E-D661-A648-B04B-725FB1263146}"/>
              </a:ext>
            </a:extLst>
          </p:cNvPr>
          <p:cNvCxnSpPr>
            <a:cxnSpLocks/>
            <a:stCxn id="9" idx="3"/>
            <a:endCxn id="8" idx="2"/>
          </p:cNvCxnSpPr>
          <p:nvPr/>
        </p:nvCxnSpPr>
        <p:spPr>
          <a:xfrm flipV="1">
            <a:off x="11632367" y="4141424"/>
            <a:ext cx="1533735" cy="1362993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9F76DA5C-584B-0147-AA05-67319FA75C3D}"/>
              </a:ext>
            </a:extLst>
          </p:cNvPr>
          <p:cNvCxnSpPr>
            <a:cxnSpLocks/>
            <a:stCxn id="10" idx="1"/>
            <a:endCxn id="11" idx="1"/>
          </p:cNvCxnSpPr>
          <p:nvPr/>
        </p:nvCxnSpPr>
        <p:spPr>
          <a:xfrm rot="10800000" flipH="1" flipV="1">
            <a:off x="1892945" y="5013959"/>
            <a:ext cx="464186" cy="2043249"/>
          </a:xfrm>
          <a:prstGeom prst="curvedConnector3">
            <a:avLst>
              <a:gd name="adj1" fmla="val -49247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DF3AB9FF-6C0A-1746-BA1B-34D725AB6472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6217568" y="7057209"/>
            <a:ext cx="2626532" cy="561703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60CBE4A4-7B85-3A42-9575-474C97C3D189}"/>
              </a:ext>
            </a:extLst>
          </p:cNvPr>
          <p:cNvCxnSpPr>
            <a:cxnSpLocks/>
            <a:stCxn id="13" idx="3"/>
            <a:endCxn id="12" idx="2"/>
          </p:cNvCxnSpPr>
          <p:nvPr/>
        </p:nvCxnSpPr>
        <p:spPr>
          <a:xfrm flipV="1">
            <a:off x="7720149" y="8076112"/>
            <a:ext cx="3054168" cy="1238795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D4DEB74E-87EA-D444-ADA5-E0A7BB861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880" y="2911845"/>
            <a:ext cx="430060" cy="471500"/>
          </a:xfrm>
          <a:prstGeom prst="rect">
            <a:avLst/>
          </a:prstGeom>
          <a:effectLst/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11697AF-39D6-594E-A575-FF9F6D864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7547" y="3492524"/>
            <a:ext cx="430060" cy="471500"/>
          </a:xfrm>
          <a:prstGeom prst="rect">
            <a:avLst/>
          </a:prstGeom>
          <a:effectLst/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F9E1BE38-9C1F-9C4A-96EB-CD11A88E1117}"/>
              </a:ext>
            </a:extLst>
          </p:cNvPr>
          <p:cNvGrpSpPr/>
          <p:nvPr/>
        </p:nvGrpSpPr>
        <p:grpSpPr>
          <a:xfrm>
            <a:off x="1892943" y="4556759"/>
            <a:ext cx="3860437" cy="914400"/>
            <a:chOff x="2357130" y="5143500"/>
            <a:chExt cx="3860436" cy="914400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14E74D2E-9C3F-8240-BA5C-7BD2A8BBF4E0}"/>
                </a:ext>
              </a:extLst>
            </p:cNvPr>
            <p:cNvSpPr/>
            <p:nvPr/>
          </p:nvSpPr>
          <p:spPr>
            <a:xfrm>
              <a:off x="2357130" y="5143500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>
              <a:glow rad="2286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Docker </a:t>
              </a:r>
              <a:r>
                <a:rPr lang="ru-RU" sz="2400"/>
                <a:t>и </a:t>
              </a:r>
              <a:br>
                <a:rPr lang="en-US" sz="2400" dirty="0"/>
              </a:br>
              <a:r>
                <a:rPr lang="en-US" sz="2400" dirty="0"/>
                <a:t>Docker Compose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7BBDE7D-65CF-CC41-A465-3E5B002343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90623" y="5330700"/>
              <a:ext cx="720000" cy="5400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EFC3889-BBD4-AE40-849C-22DDA385A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50074" y="5282379"/>
              <a:ext cx="938768" cy="540000"/>
            </a:xfrm>
            <a:prstGeom prst="rect">
              <a:avLst/>
            </a:prstGeom>
          </p:spPr>
        </p:pic>
      </p:grp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F5D0117-6E11-EC42-A7CF-4CF5BB293ED4}"/>
              </a:ext>
            </a:extLst>
          </p:cNvPr>
          <p:cNvSpPr/>
          <p:nvPr/>
        </p:nvSpPr>
        <p:spPr>
          <a:xfrm>
            <a:off x="7213781" y="5047218"/>
            <a:ext cx="4418585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Django and Databases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F5E35A6-8E39-224F-A493-74303053F4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0879" y="5257434"/>
            <a:ext cx="540000" cy="540000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2F791F78-14E7-1B48-9655-97DBA6AED07B}"/>
              </a:ext>
            </a:extLst>
          </p:cNvPr>
          <p:cNvGrpSpPr/>
          <p:nvPr/>
        </p:nvGrpSpPr>
        <p:grpSpPr>
          <a:xfrm>
            <a:off x="2357130" y="6600008"/>
            <a:ext cx="3860437" cy="914400"/>
            <a:chOff x="2357130" y="6600008"/>
            <a:chExt cx="3860436" cy="91440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211ED136-6CC3-A547-BFED-489965DE5A93}"/>
                </a:ext>
              </a:extLst>
            </p:cNvPr>
            <p:cNvSpPr/>
            <p:nvPr/>
          </p:nvSpPr>
          <p:spPr>
            <a:xfrm>
              <a:off x="2357130" y="66000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Microservices </a:t>
              </a:r>
              <a:r>
                <a:rPr lang="ru-RU" sz="2400"/>
                <a:t>и </a:t>
              </a:r>
              <a:r>
                <a:rPr lang="en-US" sz="2400" dirty="0"/>
                <a:t>API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6C894A42-22F7-6741-8408-6727804B2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65573" y="6787208"/>
              <a:ext cx="430820" cy="540000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5BE2A78-F481-5748-B97E-DBE88B3FA4B7}"/>
              </a:ext>
            </a:extLst>
          </p:cNvPr>
          <p:cNvGrpSpPr/>
          <p:nvPr/>
        </p:nvGrpSpPr>
        <p:grpSpPr>
          <a:xfrm>
            <a:off x="1706590" y="8857707"/>
            <a:ext cx="6013558" cy="914400"/>
            <a:chOff x="1706590" y="8857706"/>
            <a:chExt cx="6013559" cy="914400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68B9DF3-F03A-1D4B-82F9-97E2F502EB5E}"/>
                </a:ext>
              </a:extLst>
            </p:cNvPr>
            <p:cNvSpPr/>
            <p:nvPr/>
          </p:nvSpPr>
          <p:spPr>
            <a:xfrm>
              <a:off x="1706590" y="8857706"/>
              <a:ext cx="6013559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63" algn="ctr"/>
              <a:r>
                <a:rPr lang="ru-RU" sz="2400" dirty="0"/>
                <a:t>Нейросети для </a:t>
              </a:r>
              <a:r>
                <a:rPr lang="en-US" sz="2400" dirty="0"/>
                <a:t>backend-</a:t>
              </a:r>
              <a:r>
                <a:rPr lang="ru-RU" sz="2400" dirty="0"/>
                <a:t>проектов. </a:t>
              </a:r>
              <a:br>
                <a:rPr lang="en-US" sz="2400" dirty="0"/>
              </a:br>
              <a:r>
                <a:rPr lang="en-US" sz="2400" dirty="0"/>
                <a:t>Deep ML</a:t>
              </a:r>
            </a:p>
          </p:txBody>
        </p:sp>
        <p:pic>
          <p:nvPicPr>
            <p:cNvPr id="31" name="Google Shape;225;p40">
              <a:extLst>
                <a:ext uri="{FF2B5EF4-FFF2-40B4-BE49-F238E27FC236}">
                  <a16:creationId xmlns:a16="http://schemas.microsoft.com/office/drawing/2014/main" id="{88199351-ED2F-5249-A21F-E3EBE0C4C913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8"/>
            <a:srcRect t="2849" b="2849"/>
            <a:stretch/>
          </p:blipFill>
          <p:spPr>
            <a:xfrm>
              <a:off x="1892944" y="9044906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E9696FB-EF44-5A40-B2E7-3B55BFDE3D49}"/>
              </a:ext>
            </a:extLst>
          </p:cNvPr>
          <p:cNvGrpSpPr/>
          <p:nvPr/>
        </p:nvGrpSpPr>
        <p:grpSpPr>
          <a:xfrm>
            <a:off x="8844098" y="7161712"/>
            <a:ext cx="3860437" cy="914400"/>
            <a:chOff x="8073390" y="7514408"/>
            <a:chExt cx="3860436" cy="914400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8DD7E4CD-DEBF-3747-BEE2-6E93F93B062F}"/>
                </a:ext>
              </a:extLst>
            </p:cNvPr>
            <p:cNvSpPr/>
            <p:nvPr/>
          </p:nvSpPr>
          <p:spPr>
            <a:xfrm>
              <a:off x="8073390" y="75144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63" algn="ctr"/>
              <a:r>
                <a:rPr lang="en-US" sz="2400" dirty="0"/>
                <a:t>Final Team Project</a:t>
              </a:r>
            </a:p>
          </p:txBody>
        </p:sp>
        <p:pic>
          <p:nvPicPr>
            <p:cNvPr id="32" name="Google Shape;225;p40">
              <a:extLst>
                <a:ext uri="{FF2B5EF4-FFF2-40B4-BE49-F238E27FC236}">
                  <a16:creationId xmlns:a16="http://schemas.microsoft.com/office/drawing/2014/main" id="{5F46E20A-00F7-4548-846D-2AD0DFADB9A4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9"/>
            <a:srcRect t="2849" b="2849"/>
            <a:stretch/>
          </p:blipFill>
          <p:spPr>
            <a:xfrm>
              <a:off x="8289249" y="7701608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pic>
        <p:nvPicPr>
          <p:cNvPr id="33" name="Google Shape;225;p40">
            <a:extLst>
              <a:ext uri="{FF2B5EF4-FFF2-40B4-BE49-F238E27FC236}">
                <a16:creationId xmlns:a16="http://schemas.microsoft.com/office/drawing/2014/main" id="{D4E68D7B-04B1-D746-A392-1CCD859003DE}"/>
              </a:ext>
            </a:extLst>
          </p:cNvPr>
          <p:cNvPicPr preferRelativeResize="0"/>
          <p:nvPr/>
        </p:nvPicPr>
        <p:blipFill>
          <a:blip r:embed="rId10"/>
          <a:srcRect t="2849" b="2849"/>
          <a:stretch/>
        </p:blipFill>
        <p:spPr>
          <a:xfrm>
            <a:off x="1356690" y="2751594"/>
            <a:ext cx="419930" cy="396002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8756F-0EF2-EE4C-9E5B-216055F1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Карта модуля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95D224E-2679-C14B-841A-CA383E987B70}"/>
              </a:ext>
            </a:extLst>
          </p:cNvPr>
          <p:cNvSpPr/>
          <p:nvPr/>
        </p:nvSpPr>
        <p:spPr>
          <a:xfrm>
            <a:off x="2782859" y="2079625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Введение в </a:t>
            </a:r>
            <a:r>
              <a:rPr lang="en-US" sz="2400" dirty="0"/>
              <a:t>Docker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AD78031-5646-8E48-9517-AF68E6EFB15F}"/>
              </a:ext>
            </a:extLst>
          </p:cNvPr>
          <p:cNvSpPr/>
          <p:nvPr/>
        </p:nvSpPr>
        <p:spPr>
          <a:xfrm>
            <a:off x="2782859" y="3825627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Dockerfile </a:t>
            </a:r>
            <a:r>
              <a:rPr lang="ru-RU" sz="2400"/>
              <a:t>– создание контейнеров</a:t>
            </a:r>
            <a:endParaRPr lang="ru-RU" sz="24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FE267D2-C98C-2048-935B-896B37EEFE9F}"/>
              </a:ext>
            </a:extLst>
          </p:cNvPr>
          <p:cNvSpPr/>
          <p:nvPr/>
        </p:nvSpPr>
        <p:spPr>
          <a:xfrm>
            <a:off x="2782859" y="5571629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Docker </a:t>
            </a:r>
            <a:r>
              <a:rPr lang="ru-RU" sz="2400"/>
              <a:t>и БД</a:t>
            </a:r>
            <a:endParaRPr lang="en-US" sz="24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0425A7-F5FE-7C40-A901-19048C671428}"/>
              </a:ext>
            </a:extLst>
          </p:cNvPr>
          <p:cNvSpPr/>
          <p:nvPr/>
        </p:nvSpPr>
        <p:spPr>
          <a:xfrm>
            <a:off x="2782859" y="7317631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Docker compose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89178BD-AD63-D143-A60B-2335F0E76A4C}"/>
              </a:ext>
            </a:extLst>
          </p:cNvPr>
          <p:cNvSpPr/>
          <p:nvPr/>
        </p:nvSpPr>
        <p:spPr>
          <a:xfrm>
            <a:off x="2782857" y="9063634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/>
              <a:t>Логирование</a:t>
            </a:r>
            <a:r>
              <a:rPr lang="ru-RU" sz="2400" dirty="0"/>
              <a:t> приложений </a:t>
            </a:r>
            <a:r>
              <a:rPr lang="ru-RU" sz="2400"/>
              <a:t>в </a:t>
            </a:r>
            <a:r>
              <a:rPr lang="en-US" sz="2400" dirty="0"/>
              <a:t>Docker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A9E779-8784-0E42-A1C4-A7BDD0537F6E}"/>
              </a:ext>
            </a:extLst>
          </p:cNvPr>
          <p:cNvSpPr txBox="1"/>
          <p:nvPr/>
        </p:nvSpPr>
        <p:spPr>
          <a:xfrm>
            <a:off x="2050054" y="2121327"/>
            <a:ext cx="450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DBAD53-7ECA-3747-B456-4AC8C360CE1B}"/>
              </a:ext>
            </a:extLst>
          </p:cNvPr>
          <p:cNvSpPr txBox="1"/>
          <p:nvPr/>
        </p:nvSpPr>
        <p:spPr>
          <a:xfrm>
            <a:off x="2050054" y="3819845"/>
            <a:ext cx="5293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480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ru-RU" dirty="0"/>
              <a:t>2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E5F5A3-C254-BB47-80E9-D56896AD8DEE}"/>
              </a:ext>
            </a:extLst>
          </p:cNvPr>
          <p:cNvSpPr txBox="1"/>
          <p:nvPr/>
        </p:nvSpPr>
        <p:spPr>
          <a:xfrm>
            <a:off x="2050054" y="5571628"/>
            <a:ext cx="4683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80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ru-RU" dirty="0"/>
              <a:t>3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86F6E1-24A2-3B4E-823D-179806ED78FA}"/>
              </a:ext>
            </a:extLst>
          </p:cNvPr>
          <p:cNvSpPr txBox="1"/>
          <p:nvPr/>
        </p:nvSpPr>
        <p:spPr>
          <a:xfrm>
            <a:off x="2050054" y="7317631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80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ru-RU" dirty="0"/>
              <a:t>4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DC3721-2D72-3542-880C-D1726344B568}"/>
              </a:ext>
            </a:extLst>
          </p:cNvPr>
          <p:cNvSpPr txBox="1"/>
          <p:nvPr/>
        </p:nvSpPr>
        <p:spPr>
          <a:xfrm>
            <a:off x="2050054" y="9063634"/>
            <a:ext cx="4828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5</a:t>
            </a:r>
            <a:endParaRPr lang="en-US" sz="4800" dirty="0">
              <a:latin typeface="Apple Chancery" panose="03020702040506060504" pitchFamily="66" charset="-79"/>
              <a:ea typeface="Brush Script MT" panose="03060802040406070304" pitchFamily="66" charset="-122"/>
              <a:cs typeface="Apple Chancery" panose="03020702040506060504" pitchFamily="66" charset="-79"/>
            </a:endParaRPr>
          </a:p>
        </p:txBody>
      </p:sp>
      <p:pic>
        <p:nvPicPr>
          <p:cNvPr id="20" name="Google Shape;225;p40">
            <a:extLst>
              <a:ext uri="{FF2B5EF4-FFF2-40B4-BE49-F238E27FC236}">
                <a16:creationId xmlns:a16="http://schemas.microsoft.com/office/drawing/2014/main" id="{98917A15-D150-1146-8D63-DAFCDC18BAB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/>
          <a:srcRect t="267" b="267"/>
          <a:stretch/>
        </p:blipFill>
        <p:spPr>
          <a:xfrm flipH="1">
            <a:off x="10227492" y="1982572"/>
            <a:ext cx="3307700" cy="3119225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AB5159B-598E-AE42-86E7-6E20641C7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0410" y="405985"/>
            <a:ext cx="1873590" cy="1405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665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1"/>
            <a:ext cx="12230100" cy="3286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6400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ПЛАН </a:t>
            </a:r>
            <a:endParaRPr sz="6400" b="1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en-US" sz="6400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ЗАНЯТИЯ</a:t>
            </a:r>
            <a:endParaRPr sz="6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4"/>
          <p:cNvSpPr txBox="1"/>
          <p:nvPr/>
        </p:nvSpPr>
        <p:spPr>
          <a:xfrm>
            <a:off x="936000" y="3533851"/>
            <a:ext cx="13746654" cy="5262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spAutoFit/>
          </a:bodyPr>
          <a:lstStyle/>
          <a:p>
            <a:pPr marL="594360" indent="-594360">
              <a:lnSpc>
                <a:spcPct val="150000"/>
              </a:lnSpc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Методы логирования в </a:t>
            </a:r>
            <a:r>
              <a:rPr lang="en-US" sz="3200" dirty="0">
                <a:latin typeface="Inter"/>
                <a:ea typeface="Inter"/>
                <a:cs typeface="Inter"/>
                <a:sym typeface="Inter"/>
              </a:rPr>
              <a:t>Docker. </a:t>
            </a: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Инструменты для мониторинга контейнеров.</a:t>
            </a:r>
          </a:p>
          <a:p>
            <a:pPr marL="594360" indent="-594360">
              <a:lnSpc>
                <a:spcPct val="150000"/>
              </a:lnSpc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Настройка логирования и использование основных инструментов мониторинга.</a:t>
            </a:r>
          </a:p>
          <a:p>
            <a:pPr marL="594360" indent="-594360">
              <a:lnSpc>
                <a:spcPct val="150000"/>
              </a:lnSpc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Развертывание контейнеров на продакшн серверах. </a:t>
            </a:r>
          </a:p>
          <a:p>
            <a:pPr marL="594360" indent="-594360">
              <a:lnSpc>
                <a:spcPct val="150000"/>
              </a:lnSpc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Развертывание приложения на виртуальной машине или облачном сервисе.</a:t>
            </a:r>
            <a:endParaRPr lang="en-US" sz="3200" dirty="0">
              <a:latin typeface="Inter"/>
              <a:ea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703320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536027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Методы логирования в </a:t>
            </a: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Docker</a:t>
            </a:r>
            <a:endParaRPr lang="ru-RU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463463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BED4208-3E5D-FA45-8214-CE2617875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Методы логирования в </a:t>
            </a:r>
            <a:r>
              <a:rPr lang="en-US" dirty="0"/>
              <a:t>Docker</a:t>
            </a:r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929BFF59-DBA5-CC44-995E-7D494F3A78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8377085"/>
              </p:ext>
            </p:extLst>
          </p:nvPr>
        </p:nvGraphicFramePr>
        <p:xfrm>
          <a:off x="1257300" y="3304921"/>
          <a:ext cx="15549372" cy="3542160"/>
        </p:xfrm>
        <a:graphic>
          <a:graphicData uri="http://schemas.openxmlformats.org/drawingml/2006/table">
            <a:tbl>
              <a:tblPr firstRow="1" bandRow="1">
                <a:tableStyleId>{445540BF-FA6E-423F-95E4-F0E17416F813}</a:tableStyleId>
              </a:tblPr>
              <a:tblGrid>
                <a:gridCol w="7774686">
                  <a:extLst>
                    <a:ext uri="{9D8B030D-6E8A-4147-A177-3AD203B41FA5}">
                      <a16:colId xmlns:a16="http://schemas.microsoft.com/office/drawing/2014/main" val="1190289314"/>
                    </a:ext>
                  </a:extLst>
                </a:gridCol>
                <a:gridCol w="7774686">
                  <a:extLst>
                    <a:ext uri="{9D8B030D-6E8A-4147-A177-3AD203B41FA5}">
                      <a16:colId xmlns:a16="http://schemas.microsoft.com/office/drawing/2014/main" val="25687523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sz="2800" dirty="0"/>
                        <a:t>Метод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dirty="0"/>
                        <a:t>Описание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478932"/>
                  </a:ext>
                </a:extLst>
              </a:tr>
              <a:tr h="756000">
                <a:tc>
                  <a:txBody>
                    <a:bodyPr/>
                    <a:lstStyle/>
                    <a:p>
                      <a:r>
                        <a:rPr lang="en-US" sz="2000" dirty="0" err="1"/>
                        <a:t>Стандартные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логи</a:t>
                      </a:r>
                      <a:r>
                        <a:rPr lang="en-US" sz="2000" dirty="0"/>
                        <a:t> (docker logs)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 err="1"/>
                        <a:t>Просмотр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логов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контейнера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напрямую</a:t>
                      </a:r>
                      <a:endParaRPr 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1106559"/>
                  </a:ext>
                </a:extLst>
              </a:tr>
              <a:tr h="756000">
                <a:tc>
                  <a:txBody>
                    <a:bodyPr/>
                    <a:lstStyle/>
                    <a:p>
                      <a:r>
                        <a:rPr lang="en-US" sz="2000" dirty="0" err="1"/>
                        <a:t>Лог-драйверы</a:t>
                      </a:r>
                      <a:r>
                        <a:rPr lang="en-US" sz="2000" dirty="0"/>
                        <a:t> Docker (json-file, syslog, </a:t>
                      </a:r>
                      <a:r>
                        <a:rPr lang="en-US" sz="2000" dirty="0" err="1"/>
                        <a:t>journald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и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др</a:t>
                      </a:r>
                      <a:r>
                        <a:rPr lang="en-US" sz="2000" dirty="0"/>
                        <a:t>.)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 err="1"/>
                        <a:t>Перенаправление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логов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в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разные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хранилища</a:t>
                      </a:r>
                      <a:endParaRPr 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4127628"/>
                  </a:ext>
                </a:extLst>
              </a:tr>
              <a:tr h="756000">
                <a:tc>
                  <a:txBody>
                    <a:bodyPr/>
                    <a:lstStyle/>
                    <a:p>
                      <a:r>
                        <a:rPr lang="en-US" sz="2000" dirty="0"/>
                        <a:t>Логирование </a:t>
                      </a:r>
                      <a:r>
                        <a:rPr lang="en-US" sz="2000" dirty="0" err="1"/>
                        <a:t>в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файловую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систему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контейнера</a:t>
                      </a:r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 err="1"/>
                        <a:t>Логи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сохраняются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внутри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контейнера</a:t>
                      </a:r>
                      <a:r>
                        <a:rPr lang="en-US" sz="2000" dirty="0"/>
                        <a:t> (</a:t>
                      </a:r>
                      <a:r>
                        <a:rPr lang="en-US" sz="2000" dirty="0" err="1"/>
                        <a:t>не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рекомендуется</a:t>
                      </a:r>
                      <a:r>
                        <a:rPr lang="en-US" sz="2000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0750666"/>
                  </a:ext>
                </a:extLst>
              </a:tr>
              <a:tr h="756000">
                <a:tc>
                  <a:txBody>
                    <a:bodyPr/>
                    <a:lstStyle/>
                    <a:p>
                      <a:r>
                        <a:rPr lang="en-US" sz="2000" dirty="0" err="1"/>
                        <a:t>Централизованные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системы</a:t>
                      </a:r>
                      <a:r>
                        <a:rPr lang="en-US" sz="2000" dirty="0"/>
                        <a:t> логирования (ELK, Loki, </a:t>
                      </a:r>
                      <a:r>
                        <a:rPr lang="en-US" sz="2000" dirty="0" err="1"/>
                        <a:t>Fluentd</a:t>
                      </a:r>
                      <a:r>
                        <a:rPr lang="en-US" sz="2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Глобальный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сбор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и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анализ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логов</a:t>
                      </a:r>
                      <a:endParaRPr 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19041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3576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Обычные </a:t>
            </a:r>
            <a:r>
              <a:rPr lang="ru-RU" dirty="0" err="1"/>
              <a:t>логи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835176"/>
            <a:ext cx="16875252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run –d –f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Dockerfile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–p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out:in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image_name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logs &lt;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container_name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посмотреть </a:t>
            </a:r>
            <a:r>
              <a:rPr lang="ru-RU" sz="2400" b="0" i="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логи</a:t>
            </a:r>
            <a:endParaRPr lang="ru-RU" sz="2400" b="0" i="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logs -f &lt;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container_name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	</a:t>
            </a: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открыть консоль логов и не закрывать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logs --tail 100 &lt;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container_name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	</a:t>
            </a:r>
            <a:r>
              <a:rPr lang="ru-RU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посмотреть последние 100 записей</a:t>
            </a: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logs --since 30m &lt;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container_name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		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посмотреть за последние 30 минут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57C71B-2D35-0940-8658-3B4B77AF63B8}"/>
              </a:ext>
            </a:extLst>
          </p:cNvPr>
          <p:cNvSpPr txBox="1"/>
          <p:nvPr/>
        </p:nvSpPr>
        <p:spPr>
          <a:xfrm>
            <a:off x="1242815" y="5688652"/>
            <a:ext cx="42146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Где взять </a:t>
            </a:r>
            <a:r>
              <a:rPr lang="en-US" sz="2400" dirty="0"/>
              <a:t>&lt;</a:t>
            </a:r>
            <a:r>
              <a:rPr lang="en-US" sz="2400" dirty="0" err="1"/>
              <a:t>container_name</a:t>
            </a:r>
            <a:r>
              <a:rPr lang="en-US" sz="2400" dirty="0"/>
              <a:t>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529999-889B-3B4D-BB65-FBB266AE89BA}"/>
              </a:ext>
            </a:extLst>
          </p:cNvPr>
          <p:cNvSpPr txBox="1"/>
          <p:nvPr/>
        </p:nvSpPr>
        <p:spPr>
          <a:xfrm>
            <a:off x="1242815" y="6150317"/>
            <a:ext cx="16875252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</a:t>
            </a:r>
            <a:r>
              <a:rPr lang="en-US" sz="2400" b="0" i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ps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запущенные контейнеры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-a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посмотреть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все созданные контейнеры</a:t>
            </a:r>
            <a:endParaRPr lang="ru-RU" sz="2400" b="0" i="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474288-3F64-E243-B45E-ED0500BD7561}"/>
              </a:ext>
            </a:extLst>
          </p:cNvPr>
          <p:cNvSpPr txBox="1"/>
          <p:nvPr/>
        </p:nvSpPr>
        <p:spPr>
          <a:xfrm>
            <a:off x="1257300" y="7355839"/>
            <a:ext cx="145876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Если контейнер не смог запуститься или упал при выполнении – то он будет отображаться только в: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0BF901-0506-E042-B93A-B50D70F3891C}"/>
              </a:ext>
            </a:extLst>
          </p:cNvPr>
          <p:cNvSpPr txBox="1"/>
          <p:nvPr/>
        </p:nvSpPr>
        <p:spPr>
          <a:xfrm>
            <a:off x="1257300" y="7817504"/>
            <a:ext cx="16875252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-a</a:t>
            </a:r>
            <a:r>
              <a:rPr lang="en-US" sz="2400" b="0" i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b="0" i="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посмотреть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все созданные контейнеры</a:t>
            </a:r>
            <a:endParaRPr lang="ru-RU" sz="2400" b="0" i="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763480-68A0-F14D-8787-B9CFC1971A76}"/>
              </a:ext>
            </a:extLst>
          </p:cNvPr>
          <p:cNvSpPr txBox="1"/>
          <p:nvPr/>
        </p:nvSpPr>
        <p:spPr>
          <a:xfrm>
            <a:off x="1271785" y="8281771"/>
            <a:ext cx="168752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при этом его </a:t>
            </a:r>
            <a:r>
              <a:rPr lang="ru-RU" sz="2400" dirty="0" err="1"/>
              <a:t>логи</a:t>
            </a:r>
            <a:r>
              <a:rPr lang="ru-RU" sz="2400" dirty="0"/>
              <a:t> можно посмотреть той же командой. </a:t>
            </a:r>
            <a:r>
              <a:rPr lang="ru-RU" sz="2400" dirty="0" err="1"/>
              <a:t>Логи</a:t>
            </a:r>
            <a:r>
              <a:rPr lang="ru-RU" sz="2400" dirty="0"/>
              <a:t> хранятся внутри контейнера и пока он существует </a:t>
            </a:r>
            <a:br>
              <a:rPr lang="ru-RU" sz="2400" dirty="0"/>
            </a:br>
            <a:r>
              <a:rPr lang="ru-RU" sz="2400" dirty="0"/>
              <a:t>(не важно запущен он или нет) его </a:t>
            </a:r>
            <a:r>
              <a:rPr lang="ru-RU" sz="2400" dirty="0" err="1"/>
              <a:t>логи</a:t>
            </a:r>
            <a:r>
              <a:rPr lang="ru-RU" sz="2400" dirty="0"/>
              <a:t> можно посмотреть.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04424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4321</TotalTime>
  <Words>1580</Words>
  <Application>Microsoft Macintosh PowerPoint</Application>
  <PresentationFormat>Custom</PresentationFormat>
  <Paragraphs>243</Paragraphs>
  <Slides>34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44" baseType="lpstr">
      <vt:lpstr>Arial</vt:lpstr>
      <vt:lpstr>JetBrains Mono</vt:lpstr>
      <vt:lpstr>Courier New</vt:lpstr>
      <vt:lpstr>Roboto</vt:lpstr>
      <vt:lpstr>Apple Chancery</vt:lpstr>
      <vt:lpstr>Inter</vt:lpstr>
      <vt:lpstr>Corbel</vt:lpstr>
      <vt:lpstr>Calibri</vt:lpstr>
      <vt:lpstr>Office Theme</vt:lpstr>
      <vt:lpstr>Custom Design</vt:lpstr>
      <vt:lpstr>Docker Docker logs</vt:lpstr>
      <vt:lpstr>PowerPoint Presentation</vt:lpstr>
      <vt:lpstr>PowerPoint Presentation</vt:lpstr>
      <vt:lpstr>PowerPoint Presentation</vt:lpstr>
      <vt:lpstr>Карта модуля</vt:lpstr>
      <vt:lpstr>PowerPoint Presentation</vt:lpstr>
      <vt:lpstr>PowerPoint Presentation</vt:lpstr>
      <vt:lpstr>Методы логирования в Docker</vt:lpstr>
      <vt:lpstr>Обычные логи</vt:lpstr>
      <vt:lpstr>Обычные логи</vt:lpstr>
      <vt:lpstr>PowerPoint Presentation</vt:lpstr>
      <vt:lpstr>Docker-compose.yml – MySQL</vt:lpstr>
      <vt:lpstr>Docker-compose.yml – MySQL логи</vt:lpstr>
      <vt:lpstr>MySQL файл настройки логирования</vt:lpstr>
      <vt:lpstr>Live-coding</vt:lpstr>
      <vt:lpstr>PowerPoint Presentation</vt:lpstr>
      <vt:lpstr>Задание в сессионном зале</vt:lpstr>
      <vt:lpstr>PowerPoint Presentation</vt:lpstr>
      <vt:lpstr>Работа в сессионных залах</vt:lpstr>
      <vt:lpstr>PowerPoint Presentation</vt:lpstr>
      <vt:lpstr>Логирование в продакшен</vt:lpstr>
      <vt:lpstr>PowerPoint Presentation</vt:lpstr>
      <vt:lpstr>Состояние контейнеров</vt:lpstr>
      <vt:lpstr>PowerPoint Presentation</vt:lpstr>
      <vt:lpstr>Задание в сессионном зале</vt:lpstr>
      <vt:lpstr>PowerPoint Presentation</vt:lpstr>
      <vt:lpstr>Работа в сессионных залах</vt:lpstr>
      <vt:lpstr>PowerPoint Presentation</vt:lpstr>
      <vt:lpstr>Системы мониторинга</vt:lpstr>
      <vt:lpstr>PowerPoint Presentation</vt:lpstr>
      <vt:lpstr>Облачные провайдеры</vt:lpstr>
      <vt:lpstr>PowerPoint Presentation</vt:lpstr>
      <vt:lpstr>AWS – управление контейнерами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PptxGenJS</dc:creator>
  <cp:lastModifiedBy>Стурейко Игорь Олегович</cp:lastModifiedBy>
  <cp:revision>95</cp:revision>
  <dcterms:created xsi:type="dcterms:W3CDTF">2022-11-15T10:50:05Z</dcterms:created>
  <dcterms:modified xsi:type="dcterms:W3CDTF">2025-02-21T19:18:43Z</dcterms:modified>
</cp:coreProperties>
</file>